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5" r:id="rId2"/>
    <p:sldId id="321" r:id="rId3"/>
    <p:sldId id="322" r:id="rId4"/>
    <p:sldId id="323" r:id="rId5"/>
    <p:sldId id="324" r:id="rId6"/>
    <p:sldId id="326" r:id="rId7"/>
    <p:sldId id="325" r:id="rId8"/>
    <p:sldId id="327" r:id="rId9"/>
    <p:sldId id="329" r:id="rId10"/>
    <p:sldId id="328" r:id="rId11"/>
    <p:sldId id="330" r:id="rId12"/>
    <p:sldId id="331" r:id="rId13"/>
    <p:sldId id="332" r:id="rId14"/>
    <p:sldId id="334" r:id="rId15"/>
    <p:sldId id="336" r:id="rId16"/>
    <p:sldId id="335" r:id="rId17"/>
    <p:sldId id="337" r:id="rId18"/>
    <p:sldId id="338" r:id="rId19"/>
    <p:sldId id="339" r:id="rId20"/>
    <p:sldId id="340" r:id="rId21"/>
    <p:sldId id="341" r:id="rId22"/>
    <p:sldId id="342" r:id="rId23"/>
    <p:sldId id="345" r:id="rId24"/>
    <p:sldId id="344" r:id="rId25"/>
    <p:sldId id="343" r:id="rId26"/>
    <p:sldId id="290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734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E9F6A-3DDA-44B4-A102-E79D01DD1345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99D64-F077-4ECF-B049-9E4B1CEA4B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061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A05CB-E311-4AEC-9A03-8BA0C0762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FD3C26-5319-4FF7-935E-576F4DC3B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96796E-A75C-430A-9292-02A76A7C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DE9DA-D200-402C-A7CF-4DDDDB6C24C5}" type="datetime1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DDC0EC-5000-45CD-8E02-0003A643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81960C-1AE3-4FE9-B00B-1F219AAD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33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A8090-5202-48CC-A618-19626E73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86E532-82AE-4361-A98F-BC023091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988D6B-2E33-4625-A3BB-1E59E859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F1374-E43D-4BF7-872B-A63C3A773278}" type="datetime1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246933-3F6E-473F-A7E3-01E14240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E1D343-07C3-4E96-A412-B1573CB1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35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E8B382C-7D00-45A5-9F99-76EF01290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BA4B0E-B652-4C70-BDC9-0B1DFBD19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84292B-BBCE-4C34-ACD2-77C77F6F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601-DEF6-42F7-9C4B-62186FE29A7F}" type="datetime1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7E364-E926-4164-A478-293BA749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4A0A3F-6113-4B47-A8A2-15FCBBE8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36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D38274-0EAF-4ABC-AB3C-80BFC9CD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584EA-6547-46A9-8DD1-ECCF3ABFA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F3D3D9-3ADA-4D90-AC2E-F5A23A37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FE20-E986-47BD-9BB2-7B733BDB0E34}" type="datetime1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27111B-BE91-42D9-9E7E-C79AD4BF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BBEB37-CD7F-4B1F-BDFF-1664EF3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5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DFC40-CBD9-4D13-8AA7-37115D65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1B3AD-29DF-4379-9744-AF2F2D522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A73701-A7D8-4B08-BA21-97265026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2BDC3-48E9-43C0-AC4B-5C87C2A2F95D}" type="datetime1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ADFC31-04CE-446A-8880-2EF7D55F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3BB364-CD9E-424E-9EEC-D2B3A05F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F2B5E-60D4-4D80-9BDE-A7B02330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E0272A-CF0D-466B-A9FA-01C3BE594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99B752-2179-4A92-88D3-118C35F0E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B70F8A-9182-432F-9E2C-5FE90182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2739-842D-4BA4-8B14-5933FE9F715C}" type="datetime1">
              <a:rPr lang="ru-RU" smtClean="0"/>
              <a:t>16.12.2023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A01F29-D2C8-46CA-92DF-F0C2BCC6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385785-70D5-4FC3-AE4D-B6BE372D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61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881D9-209F-471B-9AC6-B7025FD2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C72A6-A55F-46E6-9AF1-B2653A599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22E888-443C-4878-A907-BDC99035B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63120E-B9C8-407A-90C4-B371C6A57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FE95A4-7F84-4B05-AE2B-584FD10D3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4611BB9-8508-4682-8636-38DC43D3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B016-0ADD-446C-987B-A0990ACD796F}" type="datetime1">
              <a:rPr lang="ru-RU" smtClean="0"/>
              <a:t>16.12.2023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F22D84-BE25-414F-92DE-6B799FFB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75B006-577E-4C01-B5EF-E72CD7ED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923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0738F-0A80-4F8B-9D6B-659D7A71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531C2D-9A55-43A3-A731-11A49671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2CC8B-0A5E-4D5D-BCC3-DFD17AE750EF}" type="datetime1">
              <a:rPr lang="ru-RU" smtClean="0"/>
              <a:t>16.12.2023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6DA647-AB84-4FEE-90D1-AE31ADF6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B36205-20AB-4BCF-994F-905AE131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22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A71EC94-1AA0-4C0F-89CD-050F0BD6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EF9-21BD-4658-869E-37DCB2CC7AA1}" type="datetime1">
              <a:rPr lang="ru-RU" smtClean="0"/>
              <a:t>16.12.2023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F62FB2-435B-4D88-BB8B-3151775B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37C3AE-CF08-4631-88DA-349698AA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01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36C58-BAD3-48AD-9385-F81DCE77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A190FA-A51B-4419-AC0F-DCD7E679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00423D-2F75-4110-9693-1FE7750C8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7CBCA9-7524-444F-9A14-4C447CB0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1D11-F18D-4EEF-B421-600115B9DC60}" type="datetime1">
              <a:rPr lang="ru-RU" smtClean="0"/>
              <a:t>16.12.2023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0C5E29-0FC5-475D-A51B-E106FDBF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1F8CA6-B707-4999-B522-466B3A6D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23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FE311-4ECC-4ABB-8903-646336E2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526635C-8861-4245-8415-194DCF422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D3D590-C4C3-48FF-8DD7-12F38041E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712FC1-0B30-441A-A0E1-7FAB895A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D26B-56D9-4B99-BF8A-02429AAFEAB1}" type="datetime1">
              <a:rPr lang="ru-RU" smtClean="0"/>
              <a:t>16.12.2023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11016-F186-42A0-B6F2-CB9B4B1A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083D5F-235A-44DC-8913-59F86F6F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87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A0AE6-2E30-437B-BE1D-45C7ECB9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91E5C2-FC15-44D3-AAE7-CDA2D723D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07ECAC-B412-4058-A971-3606FA4195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43547-9258-4A43-A807-D6AC355A5149}" type="datetime1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D2F60A-EAFD-4B5C-81DA-293BCF48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B2E51C-085D-4FED-9C82-4CA4837B4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E0759-8C99-4DD5-BC3C-FFCFADC6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74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408345" y="3165977"/>
            <a:ext cx="9375308" cy="526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ru-RU" alt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Традиционные методы компьютерного зрения.</a:t>
            </a:r>
          </a:p>
          <a:p>
            <a:pPr algn="ctr">
              <a:lnSpc>
                <a:spcPct val="115000"/>
              </a:lnSpc>
            </a:pPr>
            <a:r>
              <a:rPr lang="ru-RU" alt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Цифровая обработка изображений</a:t>
            </a:r>
          </a:p>
          <a:p>
            <a:pPr algn="ctr">
              <a:lnSpc>
                <a:spcPct val="100000"/>
              </a:lnSpc>
            </a:pPr>
            <a:endParaRPr lang="ru-RU" altLang="ru-RU" sz="2800" b="1" dirty="0">
              <a:solidFill>
                <a:srgbClr val="0059A9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17330B-6506-4403-9411-ABE882A39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488C8C18-FD74-48B8-A33D-3F7E8C4FF487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33FB84-E014-4A7F-A06C-2A2FCD351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B8DDB-6018-4EEE-AA89-36991F40A7C5}"/>
              </a:ext>
            </a:extLst>
          </p:cNvPr>
          <p:cNvSpPr txBox="1"/>
          <p:nvPr/>
        </p:nvSpPr>
        <p:spPr>
          <a:xfrm>
            <a:off x="1258265" y="1285202"/>
            <a:ext cx="9675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Государственный Университет Аэрокосмического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Приборостроения 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«Компьютерных технологий и программной инженерии»</a:t>
            </a:r>
          </a:p>
        </p:txBody>
      </p:sp>
    </p:spTree>
    <p:extLst>
      <p:ext uri="{BB962C8B-B14F-4D97-AF65-F5344CB8AC3E}">
        <p14:creationId xmlns:p14="http://schemas.microsoft.com/office/powerpoint/2010/main" val="3399829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Локальные бинарные шаблоны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E78200-09DD-59EC-3241-B0305542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79" y="1519855"/>
            <a:ext cx="5634874" cy="2938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F608B-8417-D1D0-ABBF-FF4236F634B5}"/>
                  </a:ext>
                </a:extLst>
              </p:cNvPr>
              <p:cNvSpPr txBox="1"/>
              <p:nvPr/>
            </p:nvSpPr>
            <p:spPr>
              <a:xfrm>
                <a:off x="6771861" y="2476505"/>
                <a:ext cx="4441571" cy="888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𝐿𝐵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F608B-8417-D1D0-ABBF-FF4236F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861" y="2476505"/>
                <a:ext cx="4441571" cy="888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94908B-847F-B096-D47B-FFE0D1F951D7}"/>
              </a:ext>
            </a:extLst>
          </p:cNvPr>
          <p:cNvSpPr txBox="1"/>
          <p:nvPr/>
        </p:nvSpPr>
        <p:spPr>
          <a:xfrm>
            <a:off x="1815515" y="4636895"/>
            <a:ext cx="85609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altLang="ru-RU" sz="32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«</a:t>
            </a:r>
            <a:r>
              <a:rPr lang="en-US" altLang="ru-RU" sz="32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Uniform patterns</a:t>
            </a:r>
            <a:r>
              <a:rPr lang="ru-RU" altLang="ru-RU" sz="32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» - числа с 0, 1 или 2 переходами 0-1 или 1-0. Например: «00111100», «11111111» и «00011111»</a:t>
            </a:r>
          </a:p>
        </p:txBody>
      </p:sp>
    </p:spTree>
    <p:extLst>
      <p:ext uri="{BB962C8B-B14F-4D97-AF65-F5344CB8AC3E}">
        <p14:creationId xmlns:p14="http://schemas.microsoft.com/office/powerpoint/2010/main" val="352666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65523" y="378064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endParaRPr lang="ru-RU" altLang="ru-RU" sz="2800" dirty="0">
              <a:solidFill>
                <a:srgbClr val="0059A9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C435C-5D67-C65C-763C-944D858E964F}"/>
              </a:ext>
            </a:extLst>
          </p:cNvPr>
          <p:cNvSpPr txBox="1"/>
          <p:nvPr/>
        </p:nvSpPr>
        <p:spPr>
          <a:xfrm>
            <a:off x="1695868" y="2921168"/>
            <a:ext cx="86818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altLang="ru-RU" sz="6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Выделение краев (</a:t>
            </a:r>
            <a:r>
              <a:rPr lang="en-US" altLang="ru-RU" sz="6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Edge detection</a:t>
            </a:r>
            <a:r>
              <a:rPr lang="ru-RU" altLang="ru-RU" sz="6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46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Фильтры Превитта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41B6E8-71CC-6342-7E81-281D852C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909" y="2917485"/>
            <a:ext cx="7930890" cy="36801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2C6A95-B56B-17F0-AFEB-DB7D72FD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339" y="1929890"/>
            <a:ext cx="9831321" cy="877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A392EA-244B-0E57-AAA6-B7C36A2FA8F6}"/>
              </a:ext>
            </a:extLst>
          </p:cNvPr>
          <p:cNvSpPr txBox="1"/>
          <p:nvPr/>
        </p:nvSpPr>
        <p:spPr>
          <a:xfrm>
            <a:off x="1180339" y="1413253"/>
            <a:ext cx="2722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Фильтры Превитта</a:t>
            </a:r>
            <a:endParaRPr lang="ru-RU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3E42D8-D189-E40E-D38F-B3E8017F1CB2}"/>
              </a:ext>
            </a:extLst>
          </p:cNvPr>
          <p:cNvSpPr txBox="1"/>
          <p:nvPr/>
        </p:nvSpPr>
        <p:spPr>
          <a:xfrm>
            <a:off x="6323354" y="1413253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Фильтры Собеля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117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015303" y="368007"/>
            <a:ext cx="6161394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Фильтр Лапласа.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FCE051-8E6D-17AA-5546-3F06B358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05" y="1496875"/>
            <a:ext cx="10023587" cy="43406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29B00C-D635-251D-0AE3-CAE61AFE4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5779444"/>
            <a:ext cx="3496163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0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Фильтр </a:t>
            </a:r>
            <a:r>
              <a:rPr lang="ru-RU" altLang="ru-RU" sz="2800" dirty="0" err="1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Кэнни</a:t>
            </a:r>
            <a:endParaRPr lang="ru-RU" altLang="ru-RU" sz="2800" dirty="0">
              <a:solidFill>
                <a:srgbClr val="0059A9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880ADF-66F6-9B89-9032-EDC14EA8C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5212"/>
            <a:ext cx="5915610" cy="406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1251E-10DA-8EBA-A339-4DB5DDA461D8}"/>
              </a:ext>
            </a:extLst>
          </p:cNvPr>
          <p:cNvSpPr txBox="1"/>
          <p:nvPr/>
        </p:nvSpPr>
        <p:spPr>
          <a:xfrm>
            <a:off x="373717" y="1747427"/>
            <a:ext cx="559394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Исходное изображение</a:t>
            </a:r>
          </a:p>
          <a:p>
            <a:pPr marL="342900" indent="-342900">
              <a:buAutoNum type="alphaLcParenR"/>
            </a:pP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Вертикальный фильтр Превитта</a:t>
            </a:r>
          </a:p>
          <a:p>
            <a:pPr marL="342900" indent="-342900">
              <a:buAutoNum type="alphaLcParenR"/>
            </a:pP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Горизонтальный фильтр Превитта</a:t>
            </a:r>
          </a:p>
          <a:p>
            <a:pPr marL="342900" indent="-342900">
              <a:buAutoNum type="alphaLcParenR"/>
            </a:pP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Квантование</a:t>
            </a:r>
            <a:b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</a:b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ориентации</a:t>
            </a:r>
          </a:p>
          <a:p>
            <a:pPr marL="342900" indent="-342900">
              <a:buAutoNum type="alphaLcParenR"/>
            </a:pP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Амплитуда градиента</a:t>
            </a:r>
          </a:p>
          <a:p>
            <a:pPr marL="342900" indent="-342900">
              <a:buAutoNum type="alphaLcParenR"/>
            </a:pPr>
            <a:r>
              <a:rPr lang="en-US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Non-maximal</a:t>
            </a: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suppression: </a:t>
            </a: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угол квантуется (по 45 градусов), амплитуда:= 0, если меньше хотя бы 1 из 2 пикселей перпендикулярных градиенту</a:t>
            </a:r>
          </a:p>
          <a:p>
            <a:pPr marL="342900" indent="-342900">
              <a:buAutoNum type="alphaLcParenR"/>
            </a:pP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Два порога: белые пиксели выше максимального порога, красные – больше минимального</a:t>
            </a:r>
          </a:p>
          <a:p>
            <a:pPr marL="342900" indent="-342900">
              <a:buAutoNum type="alphaLcParenR"/>
            </a:pPr>
            <a:r>
              <a:rPr lang="en-US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Hysteresis thresholding – </a:t>
            </a:r>
            <a:r>
              <a:rPr lang="ru-RU" altLang="ru-RU" sz="2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все белые пиксели и связанные с ними красные</a:t>
            </a:r>
          </a:p>
          <a:p>
            <a:pPr marL="342900" indent="-342900">
              <a:buAutoNum type="alphaLcParenR"/>
            </a:pP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4DF9A4-B1FC-C437-7480-6767D4BE3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402" y="2854056"/>
            <a:ext cx="2431817" cy="3399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DC30FE-0283-4D79-DE09-C04017101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522" y="3193989"/>
            <a:ext cx="1880096" cy="47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6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65523" y="378064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endParaRPr lang="ru-RU" altLang="ru-RU" sz="2800" dirty="0">
              <a:solidFill>
                <a:srgbClr val="0059A9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C435C-5D67-C65C-763C-944D858E964F}"/>
              </a:ext>
            </a:extLst>
          </p:cNvPr>
          <p:cNvSpPr txBox="1"/>
          <p:nvPr/>
        </p:nvSpPr>
        <p:spPr>
          <a:xfrm>
            <a:off x="1695868" y="2921168"/>
            <a:ext cx="86818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altLang="ru-RU" sz="6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Выделение ключевых точек</a:t>
            </a:r>
          </a:p>
        </p:txBody>
      </p:sp>
    </p:spTree>
    <p:extLst>
      <p:ext uri="{BB962C8B-B14F-4D97-AF65-F5344CB8AC3E}">
        <p14:creationId xmlns:p14="http://schemas.microsoft.com/office/powerpoint/2010/main" val="81389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Точки интереса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46A68C-1D60-838A-3665-404795690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34" y="1669267"/>
            <a:ext cx="6673531" cy="48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8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Детектор углов Харриса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E5AC25-F0D9-A2C8-6C3F-C8F28A16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434" y="2876673"/>
            <a:ext cx="5170047" cy="3613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F51C2A-9F01-E5A2-F39E-CE3D45F43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72" y="1879270"/>
            <a:ext cx="10974451" cy="823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E6CCA3-AAD1-BB8B-91B2-2F710C947468}"/>
              </a:ext>
            </a:extLst>
          </p:cNvPr>
          <p:cNvSpPr txBox="1"/>
          <p:nvPr/>
        </p:nvSpPr>
        <p:spPr>
          <a:xfrm>
            <a:off x="574772" y="1418001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Image structure tensor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F3CF07-CD5E-2FB8-B784-CA485E72206A}"/>
                  </a:ext>
                </a:extLst>
              </p:cNvPr>
              <p:cNvSpPr txBox="1"/>
              <p:nvPr/>
            </p:nvSpPr>
            <p:spPr>
              <a:xfrm>
                <a:off x="574772" y="3244334"/>
                <a:ext cx="539289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  <m:r>
                      <a:rPr lang="en-US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  <m:r>
                      <a:rPr lang="en-US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  <a:latin typeface="Times New Roman" panose="02020603050405020304" pitchFamily="18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–</a:t>
                </a:r>
                <a:r>
                  <a:rPr lang="ru-RU" sz="2400" dirty="0">
                    <a:solidFill>
                      <a:srgbClr val="0059A9"/>
                    </a:solidFill>
                    <a:latin typeface="Times New Roman" panose="02020603050405020304" pitchFamily="18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 отклики фильтров горизонтальных</a:t>
                </a:r>
                <a:r>
                  <a:rPr lang="en-US" sz="2400" dirty="0">
                    <a:solidFill>
                      <a:srgbClr val="0059A9"/>
                    </a:solidFill>
                    <a:latin typeface="Times New Roman" panose="02020603050405020304" pitchFamily="18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/</a:t>
                </a:r>
                <a:r>
                  <a:rPr lang="ru-RU" sz="2400" dirty="0">
                    <a:solidFill>
                      <a:srgbClr val="0059A9"/>
                    </a:solidFill>
                    <a:latin typeface="Times New Roman" panose="02020603050405020304" pitchFamily="18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вертикальных частных производных</a:t>
                </a:r>
                <a:endParaRPr lang="ru-RU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F3CF07-CD5E-2FB8-B784-CA485E722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72" y="3244334"/>
                <a:ext cx="5392891" cy="1200329"/>
              </a:xfrm>
              <a:prstGeom prst="rect">
                <a:avLst/>
              </a:prstGeom>
              <a:blipFill>
                <a:blip r:embed="rId6"/>
                <a:stretch>
                  <a:fillRect l="-1695" t="-4061" r="-2260" b="-101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3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FAST </a:t>
            </a: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детектор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D42D3-075E-7F9E-2DAC-EEE345469767}"/>
              </a:ext>
            </a:extLst>
          </p:cNvPr>
          <p:cNvSpPr txBox="1"/>
          <p:nvPr/>
        </p:nvSpPr>
        <p:spPr>
          <a:xfrm>
            <a:off x="656723" y="1496875"/>
            <a:ext cx="10878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Тестирование 16 пикселей в окрестности, детектирование угла, если 12 из них ярче</a:t>
            </a:r>
            <a:r>
              <a:rPr lang="en-US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/</a:t>
            </a:r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темнее центрального пикселя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B58D5-FE8D-BD40-F04A-3C69DDD30E3D}"/>
              </a:ext>
            </a:extLst>
          </p:cNvPr>
          <p:cNvSpPr txBox="1"/>
          <p:nvPr/>
        </p:nvSpPr>
        <p:spPr>
          <a:xfrm>
            <a:off x="660733" y="2396125"/>
            <a:ext cx="6846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В начале проверяются только 4 пикселя (1, 9, 5, 13)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184CE3-948B-80FA-1A0F-2B136F0F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68" y="3018648"/>
            <a:ext cx="4207978" cy="33022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12F308-93A0-9523-9220-FA896967F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807" y="3018648"/>
            <a:ext cx="6372470" cy="33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2801257" y="275779"/>
            <a:ext cx="7221047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Инвариантность к масштабу. Пирамида изображений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741AFE-9248-9DA3-988C-A37A6CF4B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9" y="1359322"/>
            <a:ext cx="10961082" cy="52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7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65523" y="378064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endParaRPr lang="ru-RU" altLang="ru-RU" sz="2800" dirty="0">
              <a:solidFill>
                <a:srgbClr val="0059A9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C435C-5D67-C65C-763C-944D858E964F}"/>
              </a:ext>
            </a:extLst>
          </p:cNvPr>
          <p:cNvSpPr txBox="1"/>
          <p:nvPr/>
        </p:nvSpPr>
        <p:spPr>
          <a:xfrm>
            <a:off x="1695868" y="2921168"/>
            <a:ext cx="86818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altLang="ru-RU" sz="6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Фильтрация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56353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SIFT </a:t>
            </a: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детектор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58F32D-664F-ACD4-165A-7D411EA6C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49" y="3536707"/>
            <a:ext cx="11065097" cy="2932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906A5F-272B-2AC8-8B6D-DC9CE48F4DD7}"/>
              </a:ext>
            </a:extLst>
          </p:cNvPr>
          <p:cNvSpPr txBox="1"/>
          <p:nvPr/>
        </p:nvSpPr>
        <p:spPr>
          <a:xfrm>
            <a:off x="520322" y="1519855"/>
            <a:ext cx="111513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Поиск в пирамиде экстремальных точек – интенсивность больше</a:t>
            </a:r>
            <a:r>
              <a:rPr lang="en-US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/</a:t>
            </a:r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меньше всех (3х3х3-1=26 соседей)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Проверка условий детектора Харриса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Построение гистограммы ориентаций градиента в локальной окрестности (36 блоков на 360 градусов) и выбор одного или двух пиков в гистограмме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13912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65523" y="378064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endParaRPr lang="ru-RU" altLang="ru-RU" sz="2800" dirty="0">
              <a:solidFill>
                <a:srgbClr val="0059A9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C435C-5D67-C65C-763C-944D858E964F}"/>
              </a:ext>
            </a:extLst>
          </p:cNvPr>
          <p:cNvSpPr txBox="1"/>
          <p:nvPr/>
        </p:nvSpPr>
        <p:spPr>
          <a:xfrm>
            <a:off x="1695868" y="2921168"/>
            <a:ext cx="86818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altLang="ru-RU" sz="60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Дескрипторы</a:t>
            </a:r>
          </a:p>
        </p:txBody>
      </p:sp>
    </p:spTree>
    <p:extLst>
      <p:ext uri="{BB962C8B-B14F-4D97-AF65-F5344CB8AC3E}">
        <p14:creationId xmlns:p14="http://schemas.microsoft.com/office/powerpoint/2010/main" val="401635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2654968" y="345029"/>
            <a:ext cx="688206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Гистограммы элементарных признаков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B2D7D1-1D1A-5991-88D9-4F6B8474B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93" y="2452023"/>
            <a:ext cx="4691765" cy="3625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4CD5BB-A981-A8E5-0387-0FE56528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631" y="2452023"/>
            <a:ext cx="5662324" cy="2727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06BC1-08A0-303A-BDF6-987065AD47CA}"/>
              </a:ext>
            </a:extLst>
          </p:cNvPr>
          <p:cNvSpPr txBox="1"/>
          <p:nvPr/>
        </p:nvSpPr>
        <p:spPr>
          <a:xfrm>
            <a:off x="1709484" y="1765227"/>
            <a:ext cx="2812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Гистограмма цвета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8B2FD-9242-4D4E-56C3-B0678693C197}"/>
              </a:ext>
            </a:extLst>
          </p:cNvPr>
          <p:cNvSpPr txBox="1"/>
          <p:nvPr/>
        </p:nvSpPr>
        <p:spPr>
          <a:xfrm>
            <a:off x="6199270" y="1765226"/>
            <a:ext cx="4917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Гистограмма ориентаций градиента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49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Локальный дескриптор </a:t>
            </a:r>
            <a:r>
              <a:rPr lang="en-US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SIFT</a:t>
            </a:r>
            <a:endParaRPr lang="ru-RU" altLang="ru-RU" sz="2800" dirty="0">
              <a:solidFill>
                <a:srgbClr val="0059A9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EB688C-6EFD-4136-9832-2E15960C7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251" y="3642309"/>
            <a:ext cx="6559497" cy="2870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8FCD0-CA6D-CEFB-B4A8-A5DDD0030548}"/>
              </a:ext>
            </a:extLst>
          </p:cNvPr>
          <p:cNvSpPr txBox="1"/>
          <p:nvPr/>
        </p:nvSpPr>
        <p:spPr>
          <a:xfrm>
            <a:off x="728911" y="1542589"/>
            <a:ext cx="107341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16х16 окрестность точки разбивается сеткой 4х4 ячейки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В каждой ячейке вычисляется взвешенная гистограмма ориентации градиента (8 блоков)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Гистограммы всех ячеек нормируются по ориентации ключевой точки и объединяются в единый </a:t>
            </a:r>
            <a:r>
              <a:rPr lang="en-US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SIFT </a:t>
            </a:r>
            <a:r>
              <a:rPr 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дескриптор (размерность 4х4х8 = 128)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83050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2947738" y="368007"/>
            <a:ext cx="6324612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Сравнение локальных дескрипторов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5A4F7B-A96A-D84E-D337-7CDBE9DC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889" y="2478839"/>
            <a:ext cx="7475828" cy="3900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D25C28-11CD-21D1-27BD-1AF543F2AED0}"/>
              </a:ext>
            </a:extLst>
          </p:cNvPr>
          <p:cNvSpPr txBox="1"/>
          <p:nvPr/>
        </p:nvSpPr>
        <p:spPr>
          <a:xfrm>
            <a:off x="1495425" y="1344014"/>
            <a:ext cx="9201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Дескрипторы совпадают, если расстояние до 1</a:t>
            </a:r>
            <a:r>
              <a:rPr lang="en-US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NN (nearest neighbor) / </a:t>
            </a:r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расстояние до </a:t>
            </a:r>
            <a:r>
              <a:rPr lang="en-US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2NN</a:t>
            </a:r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меньше определенного порога (0,6 - 0,8)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D4630-0F23-449E-5BFD-F075D501F7E1}"/>
              </a:ext>
            </a:extLst>
          </p:cNvPr>
          <p:cNvSpPr txBox="1"/>
          <p:nvPr/>
        </p:nvSpPr>
        <p:spPr>
          <a:xfrm>
            <a:off x="642897" y="3752165"/>
            <a:ext cx="1976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Сравнение дескрипторов левого изображения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5FB62-E8A3-0AB9-6C3B-A92CA9B66C38}"/>
              </a:ext>
            </a:extLst>
          </p:cNvPr>
          <p:cNvSpPr txBox="1"/>
          <p:nvPr/>
        </p:nvSpPr>
        <p:spPr>
          <a:xfrm>
            <a:off x="9893111" y="3752164"/>
            <a:ext cx="1962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Сравнение дескрипторов обоих изображения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867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Bag-of-words</a:t>
            </a:r>
            <a:endParaRPr lang="ru-RU" altLang="ru-RU" sz="2800" dirty="0">
              <a:solidFill>
                <a:srgbClr val="0059A9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B79ADF-77CB-59A4-AB9F-7DA4024C9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857" y="1877995"/>
            <a:ext cx="7694286" cy="21334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858977-CA54-2A4C-1CAF-83B2C7965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857" y="4687209"/>
            <a:ext cx="7694286" cy="1802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86A81-345F-CE5C-CD96-C2C552F5D8A3}"/>
              </a:ext>
            </a:extLst>
          </p:cNvPr>
          <p:cNvSpPr txBox="1"/>
          <p:nvPr/>
        </p:nvSpPr>
        <p:spPr>
          <a:xfrm>
            <a:off x="3049003" y="1378393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Формирование «словаря»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12D1A-E025-3481-FCEA-71D6747FD464}"/>
              </a:ext>
            </a:extLst>
          </p:cNvPr>
          <p:cNvSpPr txBox="1"/>
          <p:nvPr/>
        </p:nvSpPr>
        <p:spPr>
          <a:xfrm>
            <a:off x="3015001" y="4189290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RU" sz="24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Кодирование изображения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982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404C99"/>
            </a:gs>
            <a:gs pos="0">
              <a:srgbClr val="0059A9"/>
            </a:gs>
            <a:gs pos="100000">
              <a:srgbClr val="E42C7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578476" y="3081499"/>
            <a:ext cx="9375308" cy="105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ru-RU" altLang="ru-RU" sz="5016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Спасибо за внимание!</a:t>
            </a:r>
          </a:p>
          <a:p>
            <a:pPr algn="ctr">
              <a:lnSpc>
                <a:spcPct val="100000"/>
              </a:lnSpc>
            </a:pPr>
            <a:endParaRPr lang="ru-RU" altLang="ru-RU" sz="2281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15BAFA5-C4F4-407F-AB99-3F467CC07762}"/>
              </a:ext>
            </a:extLst>
          </p:cNvPr>
          <p:cNvSpPr txBox="1"/>
          <p:nvPr/>
        </p:nvSpPr>
        <p:spPr>
          <a:xfrm>
            <a:off x="9732161" y="375730"/>
            <a:ext cx="1927179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48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  <a:endParaRPr sz="3648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4E9BA3-0E2B-4713-AF8D-3744EDE63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" y="300179"/>
            <a:ext cx="3158603" cy="126316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36658A-53EE-4830-B18F-7BFD8542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0759-8C99-4DD5-BC3C-FFCFADC6DDC7}" type="slidenum">
              <a:rPr lang="ru-RU" sz="3200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7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65523" y="378064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Полутоновые изображения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7E2DA8-6440-CB15-3CDD-33FA98669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63" y="1700576"/>
            <a:ext cx="5277937" cy="34568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C56903-B316-5AE9-C5A7-392271B46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763" y="2017831"/>
            <a:ext cx="4271174" cy="28223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460348-9571-7A6D-F29B-6A9729A3C6AC}"/>
                  </a:ext>
                </a:extLst>
              </p:cNvPr>
              <p:cNvSpPr txBox="1"/>
              <p:nvPr/>
            </p:nvSpPr>
            <p:spPr>
              <a:xfrm>
                <a:off x="3049002" y="5521269"/>
                <a:ext cx="6093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2400" i="0">
                          <a:latin typeface="Cambria Math" panose="02040503050406030204" pitchFamily="18" charset="0"/>
                        </a:rPr>
                        <m:t>=0.299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2400" i="0">
                          <a:latin typeface="Cambria Math" panose="02040503050406030204" pitchFamily="18" charset="0"/>
                        </a:rPr>
                        <m:t>+0.587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2400" i="0">
                          <a:latin typeface="Cambria Math" panose="02040503050406030204" pitchFamily="18" charset="0"/>
                        </a:rPr>
                        <m:t>+0.114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2400" i="0">
                          <a:latin typeface="Cambria Math" panose="02040503050406030204" pitchFamily="18" charset="0"/>
                        </a:rPr>
                        <m:t>=0.2126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2400" i="0">
                          <a:latin typeface="Cambria Math" panose="02040503050406030204" pitchFamily="18" charset="0"/>
                        </a:rPr>
                        <m:t>+0.7152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2400" i="0">
                          <a:latin typeface="Cambria Math" panose="02040503050406030204" pitchFamily="18" charset="0"/>
                        </a:rPr>
                        <m:t>+0.0722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460348-9571-7A6D-F29B-6A9729A3C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02" y="5521269"/>
                <a:ext cx="609399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77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3" y="102990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Гистограмма полутонового изображения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BA2600-D2FC-9259-F6FD-1EAC1535C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604" y="1993679"/>
            <a:ext cx="3691837" cy="36849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782360-6955-F07B-0385-2066FD0F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179" y="1496875"/>
            <a:ext cx="3963388" cy="47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Выравнивание гистограммы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5D0C85-8EA9-F63C-22B6-326CD2763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10" y="1756332"/>
            <a:ext cx="4358424" cy="435217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ED5621-9585-7098-436A-E54ABA7BF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929" y="1700480"/>
            <a:ext cx="4371092" cy="44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Выравнивание гистограммы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840A61-A3F1-E9A6-3181-D853AD466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07" y="1756332"/>
            <a:ext cx="4358423" cy="434562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6A48B0-D07F-FEAE-71CA-AFF82D7E7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202" y="1710864"/>
            <a:ext cx="3380546" cy="34362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37E50-D7C9-4937-0DF4-1AF502806581}"/>
                  </a:ext>
                </a:extLst>
              </p:cNvPr>
              <p:cNvSpPr txBox="1"/>
              <p:nvPr/>
            </p:nvSpPr>
            <p:spPr>
              <a:xfrm>
                <a:off x="5745478" y="5387273"/>
                <a:ext cx="609399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𝑐𝑑𝑓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𝑐𝑑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𝑝𝑖𝑥𝑒𝑙𝑠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∗255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37E50-D7C9-4937-0DF4-1AF50280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478" y="5387273"/>
                <a:ext cx="6093994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Линейная фильтрация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4B4645-A48A-BCD0-5A27-8FA4AD7C7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288" y="4534766"/>
            <a:ext cx="6768084" cy="18370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915E37-97A8-846D-3087-607919DD8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15" y="1431374"/>
            <a:ext cx="4972685" cy="29105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C11FC-E798-286E-4163-E1BF0B081457}"/>
                  </a:ext>
                </a:extLst>
              </p:cNvPr>
              <p:cNvSpPr txBox="1"/>
              <p:nvPr/>
            </p:nvSpPr>
            <p:spPr>
              <a:xfrm>
                <a:off x="6477002" y="2389585"/>
                <a:ext cx="4930946" cy="84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C11FC-E798-286E-4163-E1BF0B08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2" y="2389585"/>
                <a:ext cx="4930946" cy="84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57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Гауссовский фильтр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A2BB36-8835-FA15-F771-148FA4A87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26" y="1561267"/>
            <a:ext cx="7329239" cy="23773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602686-E1B3-09F5-1AC0-5E00E10F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80" y="4261357"/>
            <a:ext cx="10492639" cy="23248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4A8355-84B4-9215-D9A7-E1B9EC4A35FA}"/>
                  </a:ext>
                </a:extLst>
              </p:cNvPr>
              <p:cNvSpPr txBox="1"/>
              <p:nvPr/>
            </p:nvSpPr>
            <p:spPr>
              <a:xfrm>
                <a:off x="7790365" y="2389758"/>
                <a:ext cx="4306315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𝑔𝑎𝑢𝑠𝑠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4A8355-84B4-9215-D9A7-E1B9EC4A3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365" y="2389758"/>
                <a:ext cx="4306315" cy="720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190899-AC22-1C87-3C12-F512EC343B36}"/>
                  </a:ext>
                </a:extLst>
              </p:cNvPr>
              <p:cNvSpPr txBox="1"/>
              <p:nvPr/>
            </p:nvSpPr>
            <p:spPr>
              <a:xfrm>
                <a:off x="3049002" y="3938574"/>
                <a:ext cx="6093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=0.8408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190899-AC22-1C87-3C12-F512EC34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02" y="3938574"/>
                <a:ext cx="60939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2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31522" y="368007"/>
            <a:ext cx="5460953" cy="53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rgbClr val="0059A9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Медианный фильтр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F5640E-2149-49C4-B0F9-806F315D6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65119"/>
            <a:ext cx="2340131" cy="935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2E50C6-C281-4BFD-961F-CB9AE898F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6" y="1179411"/>
            <a:ext cx="11151355" cy="59075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87C35D26-FC99-45ED-9E45-DB0DC2844FD4}"/>
              </a:ext>
            </a:extLst>
          </p:cNvPr>
          <p:cNvSpPr txBox="1"/>
          <p:nvPr/>
        </p:nvSpPr>
        <p:spPr>
          <a:xfrm>
            <a:off x="9272350" y="345029"/>
            <a:ext cx="2340131" cy="575993"/>
          </a:xfrm>
          <a:prstGeom prst="rect">
            <a:avLst/>
          </a:prstGeom>
        </p:spPr>
        <p:txBody>
          <a:bodyPr vert="horz" wrap="square" lIns="0" tIns="14479" rIns="0" bIns="0" rtlCol="0">
            <a:spAutoFit/>
          </a:bodyPr>
          <a:lstStyle/>
          <a:p>
            <a:pPr marL="14480" algn="r">
              <a:spcBef>
                <a:spcPts val="114"/>
              </a:spcBef>
            </a:pPr>
            <a:r>
              <a:rPr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D5151-3FE3-DCB3-9D9B-B48D620F4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1238486"/>
            <a:ext cx="5025274" cy="552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270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471</Words>
  <Application>Microsoft Office PowerPoint</Application>
  <PresentationFormat>Широкоэкранный</PresentationFormat>
  <Paragraphs>91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Roboto Medium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Топилина</dc:creator>
  <cp:lastModifiedBy>Nika Lis</cp:lastModifiedBy>
  <cp:revision>55</cp:revision>
  <dcterms:created xsi:type="dcterms:W3CDTF">2022-06-05T10:09:57Z</dcterms:created>
  <dcterms:modified xsi:type="dcterms:W3CDTF">2023-12-16T05:38:57Z</dcterms:modified>
</cp:coreProperties>
</file>